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3" r:id="rId7"/>
    <p:sldId id="264" r:id="rId8"/>
    <p:sldId id="261" r:id="rId9"/>
    <p:sldId id="262"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8082EA-4AE4-4481-8032-830D3BD2C783}" type="datetimeFigureOut">
              <a:rPr lang="en-US" smtClean="0"/>
              <a:pPr/>
              <a:t>20/05/2020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748BD-E2C4-46E7-9C2D-49650C8090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B45AEF-C52C-41A5-B5C4-D33F5466B7A4}" type="datetime1">
              <a:rPr lang="en-US" smtClean="0"/>
              <a:pPr/>
              <a:t>20/05/2020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E0420-9208-48B8-B744-EC23FAF2DC3D}" type="datetime1">
              <a:rPr lang="en-US" smtClean="0"/>
              <a:pPr/>
              <a:t>20/05/2020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B2CE1F-E4CB-4CE0-934B-67A71715E89B}" type="datetime1">
              <a:rPr lang="en-US" smtClean="0"/>
              <a:pPr/>
              <a:t>20/05/2020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1EA3BB-2C59-48B7-921A-BE25E4B7245E}" type="datetime1">
              <a:rPr lang="en-US" smtClean="0"/>
              <a:pPr/>
              <a:t>20/05/2020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486D4F-EB53-4AC4-AC23-A4C216073488}" type="datetime1">
              <a:rPr lang="en-US" smtClean="0"/>
              <a:pPr/>
              <a:t>20/05/2020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B5B938-598F-4452-A0D1-BCE212104F2E}" type="datetime1">
              <a:rPr lang="en-US" smtClean="0"/>
              <a:pPr/>
              <a:t>20/05/2020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6B555-BEB0-4FCD-87D1-1BCECB936088}" type="datetime1">
              <a:rPr lang="en-US" smtClean="0"/>
              <a:pPr/>
              <a:t>20/05/2020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7C8EB-95D1-4D85-AFA7-391E66BCE6E6}" type="datetime1">
              <a:rPr lang="en-US" smtClean="0"/>
              <a:pPr/>
              <a:t>20/05/2020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2A6BD-11D9-4894-886F-549ABF318E20}" type="datetime1">
              <a:rPr lang="en-US" smtClean="0"/>
              <a:pPr/>
              <a:t>20/05/2020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6491B-FD35-41C6-910D-BE34030C6CC6}" type="datetime1">
              <a:rPr lang="en-US" smtClean="0"/>
              <a:pPr/>
              <a:t>20/05/2020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134A4-EED6-4DFA-8E59-EDFFF3892C8E}" type="datetime1">
              <a:rPr lang="en-US" smtClean="0"/>
              <a:pPr/>
              <a:t>20/05/2020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433B0-CEB6-4761-A9EC-51CF636E7BA0}" type="datetime1">
              <a:rPr lang="en-US" smtClean="0"/>
              <a:pPr/>
              <a:t>20/05/2020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hfwrajasthan.com/COVID19%20PPT/full/IV.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hfwrajasthan.com/COVID19%20PPT/full/V.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hfwrajasthan.com/COVID19%20PPT/full/VI.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hfwrajasthan.com/COVID19%20PPT/full/I.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hfwrajasthan.com/COVID19%20PPT/full/III.pdf" TargetMode="External"/><Relationship Id="rId2" Type="http://schemas.openxmlformats.org/officeDocument/2006/relationships/hyperlink" Target="http://sihfwrajasthan.com/COVID19%20PPT/full/II.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0"/>
            <a:ext cx="7924800" cy="1470025"/>
          </a:xfrm>
        </p:spPr>
        <p:txBody>
          <a:bodyPr>
            <a:noAutofit/>
          </a:bodyPr>
          <a:lstStyle/>
          <a:p>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t>
            </a:r>
            <a:r>
              <a:rPr lang="en-US" sz="3600" b="1" dirty="0" smtClean="0">
                <a:latin typeface="Lucida Sans Unicode" pitchFamily="34" charset="0"/>
                <a:cs typeface="Lucida Sans Unicode" pitchFamily="34" charset="0"/>
              </a:rPr>
              <a:t>Standard Operating Procedure (SOP) for transporting a suspect/confirmed case of COVID-19 </a:t>
            </a:r>
            <a:endParaRPr lang="en-US" sz="3600" dirty="0">
              <a:latin typeface="Lucida Sans Unicode" pitchFamily="34" charset="0"/>
              <a:cs typeface="Lucida Sans Unicode" pitchFamily="34" charset="0"/>
            </a:endParaRPr>
          </a:p>
        </p:txBody>
      </p:sp>
      <p:sp>
        <p:nvSpPr>
          <p:cNvPr id="5" name="Subtitle 2"/>
          <p:cNvSpPr>
            <a:spLocks noGrp="1"/>
          </p:cNvSpPr>
          <p:nvPr/>
        </p:nvSpPr>
        <p:spPr>
          <a:xfrm>
            <a:off x="762000" y="3886200"/>
            <a:ext cx="7467600"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b="1" dirty="0" smtClean="0">
                <a:solidFill>
                  <a:schemeClr val="tx1"/>
                </a:solidFill>
                <a:latin typeface="Arial" pitchFamily="34" charset="0"/>
                <a:ea typeface="Arial Unicode MS" pitchFamily="34" charset="-128"/>
                <a:cs typeface="Arial" pitchFamily="34" charset="0"/>
              </a:rPr>
              <a:t>State Institute of Health &amp; Family Welfare</a:t>
            </a:r>
          </a:p>
          <a:p>
            <a:r>
              <a:rPr lang="en-US" sz="2800" b="1" dirty="0" smtClean="0">
                <a:solidFill>
                  <a:schemeClr val="tx1"/>
                </a:solidFill>
                <a:latin typeface="Arial" pitchFamily="34" charset="0"/>
                <a:ea typeface="Arial Unicode MS" pitchFamily="34" charset="-128"/>
                <a:cs typeface="Arial" pitchFamily="34" charset="0"/>
              </a:rPr>
              <a:t>Rajasthan</a:t>
            </a:r>
            <a:endParaRPr lang="en-US" sz="2800" b="1" dirty="0">
              <a:solidFill>
                <a:schemeClr val="tx1"/>
              </a:solidFill>
              <a:latin typeface="Arial" pitchFamily="34" charset="0"/>
              <a:ea typeface="Arial Unicode MS" pitchFamily="34" charset="-128"/>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lnSpc>
                <a:spcPct val="150000"/>
              </a:lnSpc>
            </a:pPr>
            <a:r>
              <a:rPr lang="en-US" sz="2800" dirty="0" smtClean="0">
                <a:latin typeface="Arial" pitchFamily="34" charset="0"/>
                <a:cs typeface="Arial" pitchFamily="34" charset="0"/>
              </a:rPr>
              <a:t>Both call centre and ambulances should always keep the updated list of available hospitals and beds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latin typeface="Lucida Sans Unicode" pitchFamily="34" charset="0"/>
                <a:cs typeface="Lucida Sans Unicode" pitchFamily="34" charset="0"/>
              </a:rPr>
              <a:t>Role of EMT</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066800"/>
            <a:ext cx="8229600" cy="4876800"/>
          </a:xfrm>
        </p:spPr>
        <p:txBody>
          <a:bodyPr>
            <a:noAutofit/>
          </a:bodyPr>
          <a:lstStyle/>
          <a:p>
            <a:r>
              <a:rPr lang="en-US" sz="2800" dirty="0" smtClean="0">
                <a:latin typeface="Arial" pitchFamily="34" charset="0"/>
                <a:cs typeface="Arial" pitchFamily="34" charset="0"/>
              </a:rPr>
              <a:t>On receiving the call, from the call centre and prior to shifting the patient, EMT will perform following -</a:t>
            </a:r>
          </a:p>
          <a:p>
            <a:pPr lvl="1" indent="-458788" algn="just">
              <a:buFont typeface="Wingdings" pitchFamily="2" charset="2"/>
              <a:buChar char="Ø"/>
            </a:pPr>
            <a:r>
              <a:rPr lang="en-US" dirty="0" smtClean="0">
                <a:latin typeface="Arial" pitchFamily="34" charset="0"/>
                <a:cs typeface="Arial" pitchFamily="34" charset="0"/>
              </a:rPr>
              <a:t>To ensure whether the patient is a suspect case of COVID-19 </a:t>
            </a:r>
          </a:p>
          <a:p>
            <a:pPr lvl="1" indent="-458788" algn="just">
              <a:buFont typeface="Wingdings" pitchFamily="2" charset="2"/>
              <a:buChar char="Ø"/>
            </a:pPr>
            <a:r>
              <a:rPr lang="en-US" dirty="0" smtClean="0">
                <a:latin typeface="Arial" pitchFamily="34" charset="0"/>
                <a:cs typeface="Arial" pitchFamily="34" charset="0"/>
              </a:rPr>
              <a:t>EMT will wear the appropriate PPE </a:t>
            </a:r>
          </a:p>
          <a:p>
            <a:pPr lvl="1" indent="-458788" algn="just">
              <a:buFont typeface="Wingdings" pitchFamily="2" charset="2"/>
              <a:buChar char="Ø"/>
            </a:pPr>
            <a:r>
              <a:rPr lang="en-US" dirty="0" smtClean="0">
                <a:latin typeface="Arial" pitchFamily="34" charset="0"/>
                <a:cs typeface="Arial" pitchFamily="34" charset="0"/>
              </a:rPr>
              <a:t>Assess the condition of the patient </a:t>
            </a:r>
          </a:p>
          <a:p>
            <a:pPr lvl="1" indent="-458788" algn="just">
              <a:buFont typeface="Wingdings" pitchFamily="2" charset="2"/>
              <a:buChar char="Ø"/>
            </a:pPr>
            <a:r>
              <a:rPr lang="en-US" dirty="0" smtClean="0">
                <a:latin typeface="Arial" pitchFamily="34" charset="0"/>
                <a:cs typeface="Arial" pitchFamily="34" charset="0"/>
              </a:rPr>
              <a:t>If the patient is stable, he/she may be asked to board the ambulance otherwise the EMT (while using the prescribed PPE) may assist loading of patient. </a:t>
            </a:r>
          </a:p>
          <a:p>
            <a:pPr lvl="1">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endParaRPr lang="en-US" dirty="0" smtClean="0">
              <a:latin typeface="Arial" pitchFamily="34" charset="0"/>
              <a:cs typeface="Arial" pitchFamily="34" charset="0"/>
            </a:endParaRPr>
          </a:p>
          <a:p>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endParaRPr lang="en-US" sz="2800" dirty="0" smtClean="0">
              <a:latin typeface="Arial" pitchFamily="34" charset="0"/>
              <a:cs typeface="Arial" pitchFamily="34" charset="0"/>
            </a:endParaRPr>
          </a:p>
          <a:p>
            <a:pPr lvl="1" indent="-458788" algn="just">
              <a:buFont typeface="Wingdings" pitchFamily="2" charset="2"/>
              <a:buChar char="Ø"/>
            </a:pPr>
            <a:r>
              <a:rPr lang="en-US" dirty="0" smtClean="0">
                <a:latin typeface="Arial" pitchFamily="34" charset="0"/>
                <a:cs typeface="Arial" pitchFamily="34" charset="0"/>
              </a:rPr>
              <a:t>Only one caregiver should be allowed to accompany the patient (while using the prescribed PPE). </a:t>
            </a:r>
          </a:p>
          <a:p>
            <a:pPr lvl="1" indent="-458788" algn="just">
              <a:buFont typeface="Wingdings" pitchFamily="2" charset="2"/>
              <a:buChar char="Ø"/>
            </a:pPr>
            <a:r>
              <a:rPr lang="en-US" dirty="0" smtClean="0">
                <a:latin typeface="Arial" pitchFamily="34" charset="0"/>
                <a:cs typeface="Arial" pitchFamily="34" charset="0"/>
              </a:rPr>
              <a:t>EMT should also ensure availability and provision of adequate triple layered mask and gloves for patient and/or attendant .</a:t>
            </a:r>
          </a:p>
          <a:p>
            <a:pPr lvl="1" indent="-458788" algn="just">
              <a:buFont typeface="Wingdings" pitchFamily="2" charset="2"/>
              <a:buChar char="Ø"/>
            </a:pPr>
            <a:r>
              <a:rPr lang="en-US" dirty="0" smtClean="0">
                <a:latin typeface="Arial" pitchFamily="34" charset="0"/>
                <a:cs typeface="Arial" pitchFamily="34" charset="0"/>
              </a:rPr>
              <a:t>The patient and the care giver will be provided with a triple layer medical mask. </a:t>
            </a:r>
          </a:p>
          <a:p>
            <a:pPr lvl="1" indent="-458788" algn="just">
              <a:buFont typeface="Wingdings" pitchFamily="2" charset="2"/>
              <a:buChar char="Ø"/>
            </a:pPr>
            <a:r>
              <a:rPr lang="en-US" dirty="0" smtClean="0">
                <a:latin typeface="Arial" pitchFamily="34" charset="0"/>
                <a:cs typeface="Arial" pitchFamily="34" charset="0"/>
              </a:rPr>
              <a:t> EMT will contact the identified health facility for preparedness and readiness. </a:t>
            </a:r>
          </a:p>
          <a:p>
            <a:pPr lvl="1" algn="just">
              <a:buFont typeface="Wingdings" pitchFamily="2" charset="2"/>
              <a:buChar char="Ø"/>
            </a:pPr>
            <a:endParaRPr lang="en-US" dirty="0" smtClean="0">
              <a:latin typeface="Arial" pitchFamily="34" charset="0"/>
              <a:cs typeface="Arial" pitchFamily="34" charset="0"/>
            </a:endParaRPr>
          </a:p>
          <a:p>
            <a:pPr lvl="1" algn="just">
              <a:buFont typeface="Wingdings" pitchFamily="2" charset="2"/>
              <a:buChar char="Ø"/>
            </a:pPr>
            <a:endParaRPr lang="en-US" dirty="0" smtClean="0">
              <a:latin typeface="Arial" pitchFamily="34" charset="0"/>
              <a:cs typeface="Arial" pitchFamily="34" charset="0"/>
            </a:endParaRPr>
          </a:p>
          <a:p>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b="1" dirty="0" smtClean="0">
                <a:latin typeface="Lucida Sans Unicode" pitchFamily="34" charset="0"/>
                <a:cs typeface="Lucida Sans Unicode" pitchFamily="34" charset="0"/>
              </a:rPr>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Management on Board </a:t>
            </a:r>
            <a:br>
              <a:rPr lang="en-US" sz="3600" b="1" dirty="0" smtClean="0">
                <a:latin typeface="Lucida Sans Unicode" pitchFamily="34" charset="0"/>
                <a:cs typeface="Lucida Sans Unicode" pitchFamily="34" charset="0"/>
              </a:rPr>
            </a:b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914400"/>
            <a:ext cx="8229600" cy="5334000"/>
          </a:xfrm>
        </p:spPr>
        <p:txBody>
          <a:bodyPr>
            <a:normAutofit/>
          </a:bodyPr>
          <a:lstStyle/>
          <a:p>
            <a:pPr algn="just">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Measure vitals of patient and ensure patient is stable </a:t>
            </a:r>
          </a:p>
          <a:p>
            <a:pPr algn="just"/>
            <a:r>
              <a:rPr lang="en-US" sz="2800" dirty="0" smtClean="0">
                <a:latin typeface="Arial" pitchFamily="34" charset="0"/>
                <a:cs typeface="Arial" pitchFamily="34" charset="0"/>
              </a:rPr>
              <a:t>If required, give supplementary O2 therapy at 5 L/min and titrate flow rates to reach target SpO2 ≥90%. </a:t>
            </a:r>
          </a:p>
          <a:p>
            <a:pPr algn="just"/>
            <a:r>
              <a:rPr lang="en-US" sz="2800" dirty="0" smtClean="0">
                <a:latin typeface="Arial" pitchFamily="34" charset="0"/>
                <a:cs typeface="Arial" pitchFamily="34" charset="0"/>
              </a:rPr>
              <a:t>If patient is being transported on ventilator to a higher center, follow ventilator management protocols, provided the EMT is either trained or assisted by a doctor well versed in ventilator management </a:t>
            </a:r>
          </a:p>
          <a:p>
            <a:pPr algn="just"/>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Handing over the Patient </a:t>
            </a:r>
            <a:br>
              <a:rPr lang="en-US" sz="3600" b="1" dirty="0" smtClean="0">
                <a:latin typeface="Lucida Sans Unicode" pitchFamily="34" charset="0"/>
                <a:cs typeface="Lucida Sans Unicode" pitchFamily="34" charset="0"/>
              </a:rPr>
            </a:br>
            <a:endParaRPr lang="en-US" sz="3600" dirty="0">
              <a:latin typeface="Lucida Sans Unicode" pitchFamily="34" charset="0"/>
              <a:cs typeface="Lucida Sans Unicode" pitchFamily="34" charset="0"/>
            </a:endParaRPr>
          </a:p>
        </p:txBody>
      </p:sp>
      <p:sp>
        <p:nvSpPr>
          <p:cNvPr id="3" name="Content Placeholder 2"/>
          <p:cNvSpPr>
            <a:spLocks noGrp="1"/>
          </p:cNvSpPr>
          <p:nvPr>
            <p:ph idx="1"/>
          </p:nvPr>
        </p:nvSpPr>
        <p:spPr>
          <a:xfrm>
            <a:off x="0" y="685800"/>
            <a:ext cx="8229600" cy="5486400"/>
          </a:xfrm>
        </p:spPr>
        <p:txBody>
          <a:bodyPr>
            <a:noAutofit/>
          </a:bodyPr>
          <a:lstStyle/>
          <a:p>
            <a:pPr algn="just"/>
            <a:r>
              <a:rPr lang="en-US" sz="2800" dirty="0" smtClean="0">
                <a:latin typeface="Arial" pitchFamily="34" charset="0"/>
                <a:cs typeface="Arial" pitchFamily="34" charset="0"/>
              </a:rPr>
              <a:t>On reaching the receiving hospital, the EMT will hand over the patient and details of medical interventions if any during transport.</a:t>
            </a:r>
          </a:p>
          <a:p>
            <a:pPr algn="just"/>
            <a:r>
              <a:rPr lang="en-US" sz="2800" dirty="0" smtClean="0">
                <a:latin typeface="Arial" pitchFamily="34" charset="0"/>
                <a:cs typeface="Arial" pitchFamily="34" charset="0"/>
              </a:rPr>
              <a:t>After handing over the patient, the PPEs will be taken off as per protocol followed by hand washing. </a:t>
            </a:r>
          </a:p>
          <a:p>
            <a:pPr algn="just"/>
            <a:r>
              <a:rPr lang="en-US" sz="2800" dirty="0" smtClean="0">
                <a:latin typeface="Arial" pitchFamily="34" charset="0"/>
                <a:cs typeface="Arial" pitchFamily="34" charset="0"/>
              </a:rPr>
              <a:t>The biomedical waste generated (including PPE) to be disposed off in a bio-hazard bag (yellow bag). Inside would be sprayed with Sodium Hypochlorite (1%) and after tying the exterior will also be sprayed with the same. It would be disposed off at their destination hospital. This shall again be followed by hand washing. </a:t>
            </a:r>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600" b="1" dirty="0" smtClean="0">
                <a:latin typeface="Lucida Sans Unicode" pitchFamily="34" charset="0"/>
                <a:cs typeface="Lucida Sans Unicode" pitchFamily="34" charset="0"/>
              </a:rPr>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Disinfection of Ambulance </a:t>
            </a:r>
            <a:br>
              <a:rPr lang="en-US" sz="3600" b="1" dirty="0" smtClean="0">
                <a:latin typeface="Lucida Sans Unicode" pitchFamily="34" charset="0"/>
                <a:cs typeface="Lucida Sans Unicode" pitchFamily="34" charset="0"/>
              </a:rPr>
            </a:b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lnSpc>
                <a:spcPct val="150000"/>
              </a:lnSpc>
            </a:pPr>
            <a:r>
              <a:rPr lang="en-US" sz="2800" dirty="0" smtClean="0">
                <a:latin typeface="Arial" pitchFamily="34" charset="0"/>
                <a:cs typeface="Arial" pitchFamily="34" charset="0"/>
              </a:rPr>
              <a:t>All surfaces that may have come in contact with the patient or materials contaminated during patient care (e.g., stretcher, rails, control panels, floors, walls and work surfaces) should be thoroughly cleaned and disinfected using 1% Sodium Hypochlorite solution. (</a:t>
            </a:r>
            <a:r>
              <a:rPr lang="en-US" sz="2800" b="1" dirty="0" smtClean="0">
                <a:latin typeface="Arial" pitchFamily="34" charset="0"/>
                <a:cs typeface="Arial" pitchFamily="34" charset="0"/>
                <a:hlinkClick r:id="rId2"/>
              </a:rPr>
              <a:t>Annexure</a:t>
            </a:r>
            <a:r>
              <a:rPr lang="en-US" sz="2800" b="1" dirty="0" smtClean="0">
                <a:latin typeface="Arial" pitchFamily="34" charset="0"/>
                <a:cs typeface="Arial" pitchFamily="34" charset="0"/>
              </a:rPr>
              <a:t> – IV for preparation of 1% Sodium hypochlorite solution) </a:t>
            </a:r>
          </a:p>
          <a:p>
            <a:pPr algn="just">
              <a:lnSpc>
                <a:spcPct val="150000"/>
              </a:lnSpc>
            </a:pPr>
            <a:endParaRPr lang="en-US" sz="2800" b="1" dirty="0" smtClean="0">
              <a:latin typeface="Arial" pitchFamily="34" charset="0"/>
              <a:cs typeface="Arial" pitchFamily="34" charset="0"/>
            </a:endParaRPr>
          </a:p>
          <a:p>
            <a:pPr algn="just">
              <a:lnSpc>
                <a:spcPct val="150000"/>
              </a:lnSpc>
            </a:pPr>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5" name="Picture 2"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5715000"/>
          </a:xfrm>
        </p:spPr>
        <p:txBody>
          <a:bodyPr>
            <a:normAutofit/>
          </a:bodyPr>
          <a:lstStyle/>
          <a:p>
            <a:endParaRPr lang="en-US" sz="2800" dirty="0" smtClean="0">
              <a:latin typeface="Arial" pitchFamily="34" charset="0"/>
              <a:cs typeface="Arial" pitchFamily="34" charset="0"/>
            </a:endParaRPr>
          </a:p>
          <a:p>
            <a:pPr algn="just">
              <a:lnSpc>
                <a:spcPct val="150000"/>
              </a:lnSpc>
            </a:pPr>
            <a:r>
              <a:rPr lang="en-US" sz="2800" dirty="0" smtClean="0">
                <a:latin typeface="Arial" pitchFamily="34" charset="0"/>
                <a:cs typeface="Arial" pitchFamily="34" charset="0"/>
              </a:rPr>
              <a:t>Clean and disinfect reusable patient-care equipment before use on another patient with alcohol based rub </a:t>
            </a:r>
          </a:p>
          <a:p>
            <a:pPr algn="just">
              <a:lnSpc>
                <a:spcPct val="150000"/>
              </a:lnSpc>
            </a:pPr>
            <a:r>
              <a:rPr lang="en-US" sz="2800" dirty="0" smtClean="0">
                <a:latin typeface="Arial" pitchFamily="34" charset="0"/>
                <a:cs typeface="Arial" pitchFamily="34" charset="0"/>
              </a:rPr>
              <a:t>Cleaning of all surfaces and equipment should be done morning, evening and after every use with soap/detergent and water </a:t>
            </a:r>
          </a:p>
          <a:p>
            <a:endParaRPr lang="en-US" sz="2800" dirty="0">
              <a:latin typeface="Arial" pitchFamily="34" charset="0"/>
              <a:cs typeface="Arial" pitchFamily="34" charset="0"/>
            </a:endParaRPr>
          </a:p>
        </p:txBody>
      </p:sp>
      <p:sp>
        <p:nvSpPr>
          <p:cNvPr id="4" name="Rectangle 3"/>
          <p:cNvSpPr/>
          <p:nvPr/>
        </p:nvSpPr>
        <p:spPr>
          <a:xfrm>
            <a:off x="152400" y="6019800"/>
            <a:ext cx="84582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pic>
        <p:nvPicPr>
          <p:cNvPr id="6"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Lucida Sans Unicode" pitchFamily="34" charset="0"/>
                <a:cs typeface="Lucida Sans Unicode" pitchFamily="34" charset="0"/>
              </a:rPr>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Capacity Building </a:t>
            </a:r>
            <a:br>
              <a:rPr lang="en-US" sz="3600" b="1" dirty="0" smtClean="0">
                <a:latin typeface="Lucida Sans Unicode" pitchFamily="34" charset="0"/>
                <a:cs typeface="Lucida Sans Unicode" pitchFamily="34" charset="0"/>
              </a:rPr>
            </a:b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143000"/>
            <a:ext cx="8382000" cy="4724400"/>
          </a:xfrm>
        </p:spPr>
        <p:txBody>
          <a:bodyPr>
            <a:normAutofit/>
          </a:bodyPr>
          <a:lstStyle/>
          <a:p>
            <a:pPr algn="just">
              <a:buNone/>
            </a:pPr>
            <a:r>
              <a:rPr lang="en-US" sz="2800" dirty="0" smtClean="0">
                <a:latin typeface="Arial" pitchFamily="34" charset="0"/>
                <a:cs typeface="Arial" pitchFamily="34" charset="0"/>
              </a:rPr>
              <a:t>   District Authorities to ensure capacity building of EMT and driver on following areas :-</a:t>
            </a:r>
          </a:p>
          <a:p>
            <a:pPr marL="1035050" lvl="1" indent="-525463" algn="just">
              <a:buFont typeface="Wingdings" pitchFamily="2" charset="2"/>
              <a:buChar char="Ø"/>
            </a:pPr>
            <a:r>
              <a:rPr lang="en-US" dirty="0" smtClean="0">
                <a:latin typeface="Arial" pitchFamily="34" charset="0"/>
                <a:cs typeface="Arial" pitchFamily="34" charset="0"/>
              </a:rPr>
              <a:t>Donning and doffing of PPE </a:t>
            </a:r>
          </a:p>
          <a:p>
            <a:pPr marL="1035050" lvl="1" indent="-525463" algn="just">
              <a:buFont typeface="Wingdings" pitchFamily="2" charset="2"/>
              <a:buChar char="Ø"/>
            </a:pPr>
            <a:r>
              <a:rPr lang="en-US" dirty="0" smtClean="0">
                <a:latin typeface="Arial" pitchFamily="34" charset="0"/>
                <a:cs typeface="Arial" pitchFamily="34" charset="0"/>
              </a:rPr>
              <a:t>Infection Prevention Protocols </a:t>
            </a:r>
            <a:r>
              <a:rPr lang="en-US" b="1" dirty="0" smtClean="0">
                <a:latin typeface="Arial" pitchFamily="34" charset="0"/>
                <a:cs typeface="Arial" pitchFamily="34" charset="0"/>
                <a:hlinkClick r:id="rId2"/>
              </a:rPr>
              <a:t>Annexure</a:t>
            </a:r>
            <a:r>
              <a:rPr lang="en-US" b="1" dirty="0" smtClean="0">
                <a:latin typeface="Arial" pitchFamily="34" charset="0"/>
                <a:cs typeface="Arial" pitchFamily="34" charset="0"/>
              </a:rPr>
              <a:t> V </a:t>
            </a:r>
          </a:p>
          <a:p>
            <a:pPr marL="1035050" lvl="1" indent="-525463" algn="just">
              <a:buFont typeface="Wingdings" pitchFamily="2" charset="2"/>
              <a:buChar char="Ø"/>
            </a:pPr>
            <a:r>
              <a:rPr lang="en-US" dirty="0" smtClean="0">
                <a:latin typeface="Arial" pitchFamily="34" charset="0"/>
                <a:cs typeface="Arial" pitchFamily="34" charset="0"/>
              </a:rPr>
              <a:t>Triaging and identifying COVID-19 suspects based on their signs and symptoms </a:t>
            </a:r>
          </a:p>
          <a:p>
            <a:pPr marL="1035050" lvl="1" indent="-525463" algn="just">
              <a:buFont typeface="Wingdings" pitchFamily="2" charset="2"/>
              <a:buChar char="Ø"/>
            </a:pPr>
            <a:r>
              <a:rPr lang="en-US" dirty="0" smtClean="0">
                <a:latin typeface="Arial" pitchFamily="34" charset="0"/>
                <a:cs typeface="Arial" pitchFamily="34" charset="0"/>
              </a:rPr>
              <a:t>Trained in segregation, isolation and management of COVID-19 patients. They should not be mixed with other patients. </a:t>
            </a:r>
          </a:p>
          <a:p>
            <a:endParaRPr lang="en-US" dirty="0" smtClean="0"/>
          </a:p>
          <a:p>
            <a:endParaRPr lang="en-US" b="1" dirty="0" smtClean="0"/>
          </a:p>
          <a:p>
            <a:endParaRPr lang="en-US" dirty="0" smtClean="0"/>
          </a:p>
          <a:p>
            <a:endParaRPr lang="en-US" dirty="0"/>
          </a:p>
        </p:txBody>
      </p:sp>
      <p:sp>
        <p:nvSpPr>
          <p:cNvPr id="4" name="Rectangle 3"/>
          <p:cNvSpPr/>
          <p:nvPr/>
        </p:nvSpPr>
        <p:spPr>
          <a:xfrm>
            <a:off x="152400" y="6019800"/>
            <a:ext cx="84582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pic>
        <p:nvPicPr>
          <p:cNvPr id="6" name="Picture 2"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Lucida Sans Unicode" pitchFamily="34" charset="0"/>
                <a:cs typeface="Lucida Sans Unicode" pitchFamily="34" charset="0"/>
              </a:rPr>
              <a:t>Monitoring </a:t>
            </a:r>
            <a:endParaRPr lang="en-US" sz="3600"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95400"/>
            <a:ext cx="8229600" cy="4525963"/>
          </a:xfrm>
        </p:spPr>
        <p:txBody>
          <a:bodyPr>
            <a:normAutofit/>
          </a:bodyPr>
          <a:lstStyle/>
          <a:p>
            <a:pPr algn="just">
              <a:lnSpc>
                <a:spcPct val="150000"/>
              </a:lnSpc>
              <a:buNone/>
            </a:pPr>
            <a:r>
              <a:rPr lang="en-US" sz="2800" dirty="0" smtClean="0">
                <a:latin typeface="Arial" pitchFamily="34" charset="0"/>
                <a:cs typeface="Arial" pitchFamily="34" charset="0"/>
              </a:rPr>
              <a:t>    A checklist for weekly monitoring by District Surgeon/ Anesthetist is </a:t>
            </a:r>
            <a:r>
              <a:rPr lang="en-US" sz="2800" b="1" dirty="0" smtClean="0">
                <a:latin typeface="Arial" pitchFamily="34" charset="0"/>
                <a:cs typeface="Arial" pitchFamily="34" charset="0"/>
                <a:hlinkClick r:id="rId2"/>
              </a:rPr>
              <a:t>Annexure</a:t>
            </a:r>
            <a:r>
              <a:rPr lang="en-US" sz="2800" b="1" dirty="0" smtClean="0">
                <a:latin typeface="Arial" pitchFamily="34" charset="0"/>
                <a:cs typeface="Arial" pitchFamily="34" charset="0"/>
              </a:rPr>
              <a:t> VI </a:t>
            </a:r>
            <a:endParaRPr lang="en-US" sz="2800" b="1" dirty="0">
              <a:latin typeface="Arial" pitchFamily="34" charset="0"/>
              <a:cs typeface="Arial" pitchFamily="34" charset="0"/>
            </a:endParaRPr>
          </a:p>
        </p:txBody>
      </p:sp>
      <p:sp>
        <p:nvSpPr>
          <p:cNvPr id="4" name="Rectangle 3"/>
          <p:cNvSpPr/>
          <p:nvPr/>
        </p:nvSpPr>
        <p:spPr>
          <a:xfrm>
            <a:off x="152400" y="6019800"/>
            <a:ext cx="84582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err="1" smtClean="0">
                <a:latin typeface="Arial" pitchFamily="34" charset="0"/>
                <a:cs typeface="Arial" pitchFamily="34" charset="0"/>
              </a:rPr>
              <a:t>MOHFW-Coronavirus</a:t>
            </a:r>
            <a:r>
              <a:rPr lang="en-US" sz="1200" b="1" dirty="0" smtClean="0">
                <a:latin typeface="Arial" pitchFamily="34" charset="0"/>
                <a:cs typeface="Arial" pitchFamily="34" charset="0"/>
              </a:rPr>
              <a:t>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pic>
        <p:nvPicPr>
          <p:cNvPr id="6" name="Picture 2"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0"/>
            <a:ext cx="8229600" cy="2971800"/>
          </a:xfrm>
        </p:spPr>
        <p:txBody>
          <a:bodyPr>
            <a:normAutofit/>
          </a:bodyPr>
          <a:lstStyle/>
          <a:p>
            <a:pPr algn="ctr">
              <a:buNone/>
            </a:pPr>
            <a:r>
              <a:rPr lang="en-GB" sz="5400" b="1" dirty="0" smtClean="0"/>
              <a:t>Thank You </a:t>
            </a:r>
            <a:r>
              <a:rPr lang="en-US" sz="5400" b="1" dirty="0" smtClean="0"/>
              <a:t/>
            </a:r>
            <a:br>
              <a:rPr lang="en-US" sz="5400" b="1" dirty="0" smtClean="0"/>
            </a:br>
            <a:endParaRPr lang="en-US" sz="5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Lucida Sans Unicode" pitchFamily="34" charset="0"/>
                <a:cs typeface="Lucida Sans Unicode" pitchFamily="34" charset="0"/>
              </a:rPr>
              <a:t>Need of The </a:t>
            </a:r>
            <a:r>
              <a:rPr lang="en-US" sz="3600" b="1" dirty="0" err="1" smtClean="0">
                <a:latin typeface="Lucida Sans Unicode" pitchFamily="34" charset="0"/>
                <a:cs typeface="Lucida Sans Unicode" pitchFamily="34" charset="0"/>
              </a:rPr>
              <a:t>SoP</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066800"/>
            <a:ext cx="8229600" cy="4525963"/>
          </a:xfrm>
        </p:spPr>
        <p:txBody>
          <a:bodyPr>
            <a:normAutofit lnSpcReduction="10000"/>
          </a:bodyPr>
          <a:lstStyle/>
          <a:p>
            <a:endParaRPr lang="en-US" sz="2800" dirty="0" smtClean="0">
              <a:latin typeface="Arial" pitchFamily="34" charset="0"/>
              <a:cs typeface="Arial" pitchFamily="34" charset="0"/>
            </a:endParaRPr>
          </a:p>
          <a:p>
            <a:pPr algn="just">
              <a:lnSpc>
                <a:spcPct val="150000"/>
              </a:lnSpc>
            </a:pPr>
            <a:r>
              <a:rPr lang="en-US" sz="2800" dirty="0" smtClean="0">
                <a:latin typeface="Arial" pitchFamily="34" charset="0"/>
                <a:cs typeface="Arial" pitchFamily="34" charset="0"/>
              </a:rPr>
              <a:t>These procedures are meant to guide and be used for training of ambulance drivers and technicians in transporting COVID-19 patients.</a:t>
            </a:r>
          </a:p>
          <a:p>
            <a:pPr algn="just">
              <a:lnSpc>
                <a:spcPct val="150000"/>
              </a:lnSpc>
            </a:pPr>
            <a:r>
              <a:rPr lang="en-US" sz="2800" dirty="0" smtClean="0">
                <a:latin typeface="Arial" pitchFamily="34" charset="0"/>
                <a:cs typeface="Arial" pitchFamily="34" charset="0"/>
              </a:rPr>
              <a:t>Also aim to support </a:t>
            </a:r>
            <a:r>
              <a:rPr lang="en-US" sz="2800" dirty="0" err="1" smtClean="0">
                <a:latin typeface="Arial" pitchFamily="34" charset="0"/>
                <a:cs typeface="Arial" pitchFamily="34" charset="0"/>
              </a:rPr>
              <a:t>programme</a:t>
            </a:r>
            <a:r>
              <a:rPr lang="en-US" sz="2800" dirty="0" smtClean="0">
                <a:latin typeface="Arial" pitchFamily="34" charset="0"/>
                <a:cs typeface="Arial" pitchFamily="34" charset="0"/>
              </a:rPr>
              <a:t> officers in monitoring functionality and infection prevention protocols of the ambulances.  </a:t>
            </a:r>
            <a:endParaRPr lang="en-US" sz="2800" dirty="0">
              <a:latin typeface="Arial" pitchFamily="34" charset="0"/>
              <a:cs typeface="Arial" pitchFamily="34" charset="0"/>
            </a:endParaRPr>
          </a:p>
        </p:txBody>
      </p:sp>
      <p:sp>
        <p:nvSpPr>
          <p:cNvPr id="4" name="Rectangle 3"/>
          <p:cNvSpPr/>
          <p:nvPr/>
        </p:nvSpPr>
        <p:spPr>
          <a:xfrm>
            <a:off x="0" y="5943600"/>
            <a:ext cx="77724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pic>
        <p:nvPicPr>
          <p:cNvPr id="6"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Autofit/>
          </a:bodyPr>
          <a:lstStyle/>
          <a:p>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t>
            </a:r>
            <a:br>
              <a:rPr lang="en-US" sz="3600"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Introduction </a:t>
            </a:r>
            <a:br>
              <a:rPr lang="en-US" sz="3600" b="1" dirty="0" smtClean="0">
                <a:latin typeface="Lucida Sans Unicode" pitchFamily="34" charset="0"/>
                <a:cs typeface="Lucida Sans Unicode" pitchFamily="34" charset="0"/>
              </a:rPr>
            </a:br>
            <a:endParaRPr lang="en-US" sz="3600"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066800"/>
            <a:ext cx="8229600" cy="5029200"/>
          </a:xfrm>
        </p:spPr>
        <p:txBody>
          <a:bodyPr>
            <a:normAutofit lnSpcReduction="10000"/>
          </a:bodyPr>
          <a:lstStyle/>
          <a:p>
            <a:pPr algn="just">
              <a:lnSpc>
                <a:spcPct val="150000"/>
              </a:lnSpc>
            </a:pPr>
            <a:r>
              <a:rPr lang="en-US" sz="2800" dirty="0" smtClean="0">
                <a:latin typeface="Arial" pitchFamily="34" charset="0"/>
                <a:cs typeface="Arial" pitchFamily="34" charset="0"/>
              </a:rPr>
              <a:t>The transmission of COVID-19 can occur via respiratory droplets directly (through droplets from coughing or sneezing) or indirectly (through contaminated objects or surfaces).</a:t>
            </a:r>
          </a:p>
          <a:p>
            <a:pPr algn="just">
              <a:lnSpc>
                <a:spcPct val="150000"/>
              </a:lnSpc>
            </a:pPr>
            <a:r>
              <a:rPr lang="en-US" sz="2800" dirty="0" smtClean="0">
                <a:latin typeface="Arial" pitchFamily="34" charset="0"/>
                <a:cs typeface="Arial" pitchFamily="34" charset="0"/>
              </a:rPr>
              <a:t>The people most at risk of COVID-19 infection are those who are in close contact with a suspect/confirmed COVID-19 patient and those who care for such patients. </a:t>
            </a:r>
            <a:endParaRPr lang="en-US" sz="2800" dirty="0">
              <a:latin typeface="Arial" pitchFamily="34" charset="0"/>
              <a:cs typeface="Arial" pitchFamily="34" charset="0"/>
            </a:endParaRPr>
          </a:p>
        </p:txBody>
      </p:sp>
      <p:sp>
        <p:nvSpPr>
          <p:cNvPr id="4" name="Rectangle 3"/>
          <p:cNvSpPr/>
          <p:nvPr/>
        </p:nvSpPr>
        <p:spPr>
          <a:xfrm>
            <a:off x="0" y="6019800"/>
            <a:ext cx="86106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pic>
        <p:nvPicPr>
          <p:cNvPr id="6"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Lucida Sans Unicode" pitchFamily="34" charset="0"/>
                <a:cs typeface="Lucida Sans Unicode" pitchFamily="34" charset="0"/>
              </a:rPr>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Transportation of Patients </a:t>
            </a:r>
            <a:br>
              <a:rPr lang="en-US" sz="3600" b="1" dirty="0" smtClean="0">
                <a:latin typeface="Lucida Sans Unicode" pitchFamily="34" charset="0"/>
                <a:cs typeface="Lucida Sans Unicode" pitchFamily="34" charset="0"/>
              </a:rPr>
            </a:b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382000" cy="4525963"/>
          </a:xfrm>
        </p:spPr>
        <p:txBody>
          <a:bodyPr>
            <a:normAutofit/>
          </a:bodyPr>
          <a:lstStyle/>
          <a:p>
            <a:pPr algn="just">
              <a:lnSpc>
                <a:spcPct val="150000"/>
              </a:lnSpc>
            </a:pPr>
            <a:r>
              <a:rPr lang="en-US" sz="2800" dirty="0" smtClean="0">
                <a:latin typeface="Arial" pitchFamily="34" charset="0"/>
                <a:cs typeface="Arial" pitchFamily="34" charset="0"/>
              </a:rPr>
              <a:t>There should be ambulances identified specifically for transporting COVID suspect patients or those who have developed complications, to the health facilities. </a:t>
            </a:r>
          </a:p>
          <a:p>
            <a:pPr algn="just">
              <a:lnSpc>
                <a:spcPct val="150000"/>
              </a:lnSpc>
            </a:pPr>
            <a:r>
              <a:rPr lang="en-US" sz="2800" dirty="0" smtClean="0">
                <a:latin typeface="Arial" pitchFamily="34" charset="0"/>
                <a:cs typeface="Arial" pitchFamily="34" charset="0"/>
              </a:rPr>
              <a:t>There are two types of ambulances – ALS (with ventilators) and BLS (without ventilators). </a:t>
            </a:r>
            <a:endParaRPr lang="en-US" sz="2800" dirty="0">
              <a:latin typeface="Arial" pitchFamily="34" charset="0"/>
              <a:cs typeface="Arial" pitchFamily="34" charset="0"/>
            </a:endParaRPr>
          </a:p>
        </p:txBody>
      </p:sp>
      <p:sp>
        <p:nvSpPr>
          <p:cNvPr id="4" name="Rectangle 3"/>
          <p:cNvSpPr/>
          <p:nvPr/>
        </p:nvSpPr>
        <p:spPr>
          <a:xfrm>
            <a:off x="152400" y="6019800"/>
            <a:ext cx="84582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pic>
        <p:nvPicPr>
          <p:cNvPr id="6"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p:spPr>
        <p:txBody>
          <a:bodyPr>
            <a:normAutofit/>
          </a:bodyPr>
          <a:lstStyle/>
          <a:p>
            <a:r>
              <a:rPr lang="en-US" sz="3600" b="1" dirty="0" smtClean="0">
                <a:latin typeface="Lucida Sans Unicode" pitchFamily="34" charset="0"/>
                <a:cs typeface="Lucida Sans Unicode" pitchFamily="34" charset="0"/>
              </a:rPr>
              <a:t>Ambulance with Ventilators</a:t>
            </a:r>
            <a:endParaRPr lang="en-US" sz="3600" b="1" dirty="0">
              <a:latin typeface="Lucida Sans Unicode" pitchFamily="34" charset="0"/>
              <a:cs typeface="Lucida Sans Unicode" pitchFamily="34"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990600" y="1524000"/>
            <a:ext cx="6781800" cy="45720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2"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Lucida Sans Unicode" pitchFamily="34" charset="0"/>
                <a:cs typeface="Lucida Sans Unicode" pitchFamily="34" charset="0"/>
              </a:rPr>
              <a:t>Augmenting the capacity of ambulances in districts </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pPr algn="just"/>
            <a:r>
              <a:rPr lang="en-US" sz="2800" dirty="0" smtClean="0">
                <a:latin typeface="Arial" pitchFamily="34" charset="0"/>
                <a:cs typeface="Arial" pitchFamily="34" charset="0"/>
              </a:rPr>
              <a:t>Local authorities should prepare a line list of all private ambulance service providers in their respective areas. </a:t>
            </a:r>
          </a:p>
          <a:p>
            <a:pPr algn="just"/>
            <a:r>
              <a:rPr lang="en-US" sz="2800" dirty="0" smtClean="0">
                <a:latin typeface="Arial" pitchFamily="34" charset="0"/>
                <a:cs typeface="Arial" pitchFamily="34" charset="0"/>
              </a:rPr>
              <a:t>These ambulances should be linked with centralized call centre so as to ensure adequate number of ambulances based on population and time to care approach. </a:t>
            </a:r>
          </a:p>
          <a:p>
            <a:pPr algn="just"/>
            <a:r>
              <a:rPr lang="en-US" sz="2800" dirty="0" smtClean="0">
                <a:latin typeface="Arial" pitchFamily="34" charset="0"/>
                <a:cs typeface="Arial" pitchFamily="34" charset="0"/>
              </a:rPr>
              <a:t>Ambulances should be strategically located at hospitals, police stations. </a:t>
            </a:r>
            <a:endParaRPr lang="en-US" sz="2800" dirty="0">
              <a:latin typeface="Arial" pitchFamily="34" charset="0"/>
              <a:cs typeface="Arial" pitchFamily="34" charset="0"/>
            </a:endParaRPr>
          </a:p>
        </p:txBody>
      </p:sp>
      <p:sp>
        <p:nvSpPr>
          <p:cNvPr id="4" name="Rectangle 3"/>
          <p:cNvSpPr/>
          <p:nvPr/>
        </p:nvSpPr>
        <p:spPr>
          <a:xfrm>
            <a:off x="152400" y="6019800"/>
            <a:ext cx="8458200" cy="646331"/>
          </a:xfrm>
          <a:prstGeom prst="rect">
            <a:avLst/>
          </a:prstGeom>
        </p:spPr>
        <p:txBody>
          <a:bodyPr wrap="square">
            <a:spAutoFit/>
          </a:bodyPr>
          <a:lstStyle/>
          <a:p>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a:t>
            </a:r>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364163"/>
          </a:xfrm>
        </p:spPr>
        <p:txBody>
          <a:bodyPr>
            <a:noAutofit/>
          </a:bodyPr>
          <a:lstStyle/>
          <a:p>
            <a:r>
              <a:rPr lang="en-US" sz="2800" dirty="0" smtClean="0">
                <a:latin typeface="Arial" pitchFamily="34" charset="0"/>
                <a:cs typeface="Arial" pitchFamily="34" charset="0"/>
              </a:rPr>
              <a:t>Only identified and designated ambulances should be used for transportation. </a:t>
            </a:r>
          </a:p>
          <a:p>
            <a:pPr algn="just"/>
            <a:r>
              <a:rPr lang="en-US" sz="2800" dirty="0" smtClean="0">
                <a:latin typeface="Arial" pitchFamily="34" charset="0"/>
                <a:cs typeface="Arial" pitchFamily="34" charset="0"/>
              </a:rPr>
              <a:t>Orientation on Infection Prevention Protocols and protocols for transporting COVID patients should also be ensured for staff of these ambulances. </a:t>
            </a:r>
          </a:p>
          <a:p>
            <a:pPr algn="just"/>
            <a:r>
              <a:rPr lang="en-US" sz="2800" dirty="0" smtClean="0">
                <a:latin typeface="Arial" pitchFamily="34" charset="0"/>
                <a:cs typeface="Arial" pitchFamily="34" charset="0"/>
              </a:rPr>
              <a:t>To minimize the risk of transmission, it is strongly recommended that if other than empanelled ambulances are bringing COVID or suspect patients, such vehicles need to be quarantined for thorough cleaning and disinfection and should only be released after certification by district administration/ district health official.</a:t>
            </a:r>
            <a:endParaRPr lang="en-US" sz="2800" dirty="0">
              <a:latin typeface="Arial" pitchFamily="34" charset="0"/>
              <a:cs typeface="Arial" pitchFamily="34" charset="0"/>
            </a:endParaRPr>
          </a:p>
        </p:txBody>
      </p:sp>
      <p:sp>
        <p:nvSpPr>
          <p:cNvPr id="4" name="Rectangle 3"/>
          <p:cNvSpPr/>
          <p:nvPr/>
        </p:nvSpPr>
        <p:spPr>
          <a:xfrm>
            <a:off x="152400" y="6211669"/>
            <a:ext cx="84582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6"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Autofit/>
          </a:bodyPr>
          <a:lstStyle/>
          <a:p>
            <a:r>
              <a:rPr lang="en-US" sz="3600" b="1" dirty="0" smtClean="0">
                <a:latin typeface="Lucida Sans Unicode" pitchFamily="34" charset="0"/>
                <a:cs typeface="Lucida Sans Unicode" pitchFamily="34" charset="0"/>
              </a:rPr>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Call Centre </a:t>
            </a:r>
            <a:br>
              <a:rPr lang="en-US" sz="3600" b="1" dirty="0" smtClean="0">
                <a:latin typeface="Lucida Sans Unicode" pitchFamily="34" charset="0"/>
                <a:cs typeface="Lucida Sans Unicode" pitchFamily="34" charset="0"/>
              </a:rPr>
            </a:b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04800" y="609600"/>
            <a:ext cx="8686800" cy="5486400"/>
          </a:xfrm>
        </p:spPr>
        <p:txBody>
          <a:bodyPr>
            <a:noAutofit/>
          </a:bodyPr>
          <a:lstStyle/>
          <a:p>
            <a:pPr>
              <a:buNone/>
            </a:pPr>
            <a:r>
              <a:rPr lang="en-US" sz="2800" dirty="0" smtClean="0">
                <a:latin typeface="Arial" pitchFamily="34" charset="0"/>
                <a:cs typeface="Arial" pitchFamily="34" charset="0"/>
              </a:rPr>
              <a:t>The call centre needs to enquire following details: </a:t>
            </a:r>
          </a:p>
          <a:p>
            <a:r>
              <a:rPr lang="en-US" sz="2650" dirty="0" smtClean="0">
                <a:latin typeface="Arial" pitchFamily="34" charset="0"/>
                <a:cs typeface="Arial" pitchFamily="34" charset="0"/>
              </a:rPr>
              <a:t>Demographic details of the patient i.e. name, age, gender etc </a:t>
            </a:r>
          </a:p>
          <a:p>
            <a:pPr algn="just"/>
            <a:r>
              <a:rPr lang="en-US" sz="2650" dirty="0" smtClean="0">
                <a:latin typeface="Arial" pitchFamily="34" charset="0"/>
                <a:cs typeface="Arial" pitchFamily="34" charset="0"/>
              </a:rPr>
              <a:t>To ascertain whether the patient is suspect case of COVID-19 </a:t>
            </a:r>
          </a:p>
          <a:p>
            <a:pPr lvl="1" algn="just">
              <a:buFont typeface="Wingdings" pitchFamily="2" charset="2"/>
              <a:buChar char="Ø"/>
            </a:pPr>
            <a:r>
              <a:rPr lang="en-US" sz="2650" dirty="0" smtClean="0">
                <a:latin typeface="Arial" pitchFamily="34" charset="0"/>
                <a:cs typeface="Arial" pitchFamily="34" charset="0"/>
              </a:rPr>
              <a:t>Symptoms of patient: Ask whether the patient is suffering from fever, cough and difficulty in breathing </a:t>
            </a:r>
          </a:p>
          <a:p>
            <a:pPr lvl="1" algn="just">
              <a:buFont typeface="Wingdings" pitchFamily="2" charset="2"/>
              <a:buChar char="Ø"/>
            </a:pPr>
            <a:r>
              <a:rPr lang="en-US" sz="2650" dirty="0" smtClean="0">
                <a:latin typeface="Arial" pitchFamily="34" charset="0"/>
                <a:cs typeface="Arial" pitchFamily="34" charset="0"/>
              </a:rPr>
              <a:t>Whether patient has recently returned from a foreign country </a:t>
            </a:r>
          </a:p>
          <a:p>
            <a:pPr lvl="1" algn="just">
              <a:buFont typeface="Wingdings" pitchFamily="2" charset="2"/>
              <a:buChar char="Ø"/>
            </a:pPr>
            <a:r>
              <a:rPr lang="en-US" sz="2650" dirty="0" smtClean="0">
                <a:latin typeface="Arial" pitchFamily="34" charset="0"/>
                <a:cs typeface="Arial" pitchFamily="34" charset="0"/>
              </a:rPr>
              <a:t>Whether the patient was under home quarantine as directed by local health administration –</a:t>
            </a:r>
            <a:r>
              <a:rPr lang="en-US" sz="2650" dirty="0" smtClean="0">
                <a:latin typeface="Arial" pitchFamily="34" charset="0"/>
                <a:cs typeface="Arial" pitchFamily="34" charset="0"/>
                <a:hlinkClick r:id="rId2"/>
              </a:rPr>
              <a:t>Annexure-1</a:t>
            </a:r>
            <a:endParaRPr lang="en-US" sz="2650" dirty="0" smtClean="0">
              <a:latin typeface="Arial" pitchFamily="34" charset="0"/>
              <a:cs typeface="Arial" pitchFamily="34" charset="0"/>
            </a:endParaRPr>
          </a:p>
          <a:p>
            <a:r>
              <a:rPr lang="en-US" sz="2650" dirty="0" smtClean="0">
                <a:latin typeface="Arial" pitchFamily="34" charset="0"/>
                <a:cs typeface="Arial" pitchFamily="34" charset="0"/>
              </a:rPr>
              <a:t>Clinical condition of patient to be transported: whether stable or critical </a:t>
            </a:r>
          </a:p>
          <a:p>
            <a:pPr lvl="1" algn="just">
              <a:buFont typeface="Wingdings" pitchFamily="2" charset="2"/>
              <a:buChar char="Ø"/>
            </a:pPr>
            <a:endParaRPr lang="en-US" dirty="0" smtClean="0">
              <a:latin typeface="Arial" pitchFamily="34" charset="0"/>
              <a:cs typeface="Arial" pitchFamily="34" charset="0"/>
            </a:endParaRPr>
          </a:p>
          <a:p>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5" name="Picture 2"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sz="2800" dirty="0" smtClean="0">
                <a:latin typeface="Arial" pitchFamily="34" charset="0"/>
                <a:cs typeface="Arial" pitchFamily="34" charset="0"/>
              </a:rPr>
              <a:t>Assign the job to nearest ambulance with dedicated facility at strategic locations as mentioned</a:t>
            </a:r>
          </a:p>
          <a:p>
            <a:pPr lvl="1">
              <a:lnSpc>
                <a:spcPct val="150000"/>
              </a:lnSpc>
              <a:buFont typeface="Wingdings" pitchFamily="2" charset="2"/>
              <a:buChar char="Ø"/>
            </a:pPr>
            <a:r>
              <a:rPr lang="en-US" dirty="0" smtClean="0">
                <a:latin typeface="Arial" pitchFamily="34" charset="0"/>
                <a:cs typeface="Arial" pitchFamily="34" charset="0"/>
              </a:rPr>
              <a:t>Check for state of preparedness of ambulance: </a:t>
            </a:r>
            <a:r>
              <a:rPr lang="en-US" b="1" dirty="0" smtClean="0">
                <a:latin typeface="Arial" pitchFamily="34" charset="0"/>
                <a:cs typeface="Arial" pitchFamily="34" charset="0"/>
                <a:hlinkClick r:id="rId2"/>
              </a:rPr>
              <a:t>Annexure</a:t>
            </a:r>
            <a:r>
              <a:rPr lang="en-US" b="1" dirty="0" smtClean="0">
                <a:latin typeface="Arial" pitchFamily="34" charset="0"/>
                <a:cs typeface="Arial" pitchFamily="34" charset="0"/>
              </a:rPr>
              <a:t> II </a:t>
            </a:r>
          </a:p>
          <a:p>
            <a:pPr lvl="1">
              <a:lnSpc>
                <a:spcPct val="150000"/>
              </a:lnSpc>
              <a:buFont typeface="Wingdings" pitchFamily="2" charset="2"/>
              <a:buChar char="Ø"/>
            </a:pPr>
            <a:r>
              <a:rPr lang="en-US" dirty="0" smtClean="0">
                <a:latin typeface="Arial" pitchFamily="34" charset="0"/>
                <a:cs typeface="Arial" pitchFamily="34" charset="0"/>
              </a:rPr>
              <a:t>Ensure PPE for ambulance staff: </a:t>
            </a:r>
            <a:r>
              <a:rPr lang="en-US" b="1" dirty="0" smtClean="0">
                <a:latin typeface="Arial" pitchFamily="34" charset="0"/>
                <a:cs typeface="Arial" pitchFamily="34" charset="0"/>
                <a:hlinkClick r:id="rId3"/>
              </a:rPr>
              <a:t>Annexure</a:t>
            </a:r>
            <a:r>
              <a:rPr lang="en-US" b="1" dirty="0" smtClean="0">
                <a:latin typeface="Arial" pitchFamily="34" charset="0"/>
                <a:cs typeface="Arial" pitchFamily="34" charset="0"/>
              </a:rPr>
              <a:t> III </a:t>
            </a:r>
          </a:p>
          <a:p>
            <a:endParaRPr lang="en-US" sz="2800" dirty="0">
              <a:latin typeface="Arial" pitchFamily="34" charset="0"/>
              <a:cs typeface="Arial" pitchFamily="34" charset="0"/>
            </a:endParaRPr>
          </a:p>
        </p:txBody>
      </p:sp>
      <p:sp>
        <p:nvSpPr>
          <p:cNvPr id="4" name="Rectangle 3"/>
          <p:cNvSpPr/>
          <p:nvPr/>
        </p:nvSpPr>
        <p:spPr>
          <a:xfrm>
            <a:off x="152400" y="6019800"/>
            <a:ext cx="8458200" cy="646331"/>
          </a:xfrm>
          <a:prstGeom prst="rect">
            <a:avLst/>
          </a:prstGeom>
        </p:spPr>
        <p:txBody>
          <a:bodyPr wrap="square">
            <a:spAutoFit/>
          </a:bodyPr>
          <a:lstStyle/>
          <a:p>
            <a:endParaRPr lang="en-US" sz="1200" b="1" dirty="0" smtClean="0">
              <a:latin typeface="Arial" pitchFamily="34" charset="0"/>
              <a:cs typeface="Arial" pitchFamily="34" charset="0"/>
            </a:endParaRPr>
          </a:p>
          <a:p>
            <a:r>
              <a:rPr lang="en-US" sz="1200" b="1" dirty="0" smtClean="0">
                <a:latin typeface="Arial" pitchFamily="34" charset="0"/>
                <a:cs typeface="Arial" pitchFamily="34" charset="0"/>
              </a:rPr>
              <a:t>MOHFW-Coronavirus Disease 2019 (COVID-19): Standard Operating Procedure (SOP) for transporting a suspect/confirmed case of COVID-19 </a:t>
            </a:r>
            <a:endParaRPr lang="en-US" sz="1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6" name="Picture 2" descr="C:\Users\ollin\Downloads\SIHFW logo.PNG"/>
          <p:cNvPicPr>
            <a:picLocks noChangeAspect="1" noChangeArrowheads="1"/>
          </p:cNvPicPr>
          <p:nvPr/>
        </p:nvPicPr>
        <p:blipFill>
          <a:blip r:embed="rId4" cstate="print"/>
          <a:srcRect/>
          <a:stretch>
            <a:fillRect/>
          </a:stretch>
        </p:blipFill>
        <p:spPr bwMode="auto">
          <a:xfrm>
            <a:off x="8153400" y="0"/>
            <a:ext cx="990600" cy="103386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1096</Words>
  <Application>Microsoft Office PowerPoint</Application>
  <PresentationFormat>On-screen Show (4:3)</PresentationFormat>
  <Paragraphs>108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Standard Operating Procedure (SOP) for transporting a suspect/confirmed case of COVID-19 </vt:lpstr>
      <vt:lpstr>Need of The SoP</vt:lpstr>
      <vt:lpstr>   Introduction  </vt:lpstr>
      <vt:lpstr>   Transportation of Patients  </vt:lpstr>
      <vt:lpstr>Ambulance with Ventilators</vt:lpstr>
      <vt:lpstr>Augmenting the capacity of ambulances in districts </vt:lpstr>
      <vt:lpstr>Slide 7</vt:lpstr>
      <vt:lpstr> Call Centre  </vt:lpstr>
      <vt:lpstr>Slide 9</vt:lpstr>
      <vt:lpstr>Slide 10</vt:lpstr>
      <vt:lpstr>Role of EMT</vt:lpstr>
      <vt:lpstr>Slide 12</vt:lpstr>
      <vt:lpstr> Management on Board  </vt:lpstr>
      <vt:lpstr> Handing over the Patient  </vt:lpstr>
      <vt:lpstr> Disinfection of Ambulance  </vt:lpstr>
      <vt:lpstr>Slide 16</vt:lpstr>
      <vt:lpstr> Capacity Building  </vt:lpstr>
      <vt:lpstr>Monitoring </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vikas</cp:lastModifiedBy>
  <cp:revision>50</cp:revision>
  <dcterms:created xsi:type="dcterms:W3CDTF">2006-08-16T00:00:00Z</dcterms:created>
  <dcterms:modified xsi:type="dcterms:W3CDTF">2020-05-20T07:55:57Z</dcterms:modified>
</cp:coreProperties>
</file>